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6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7" r:id="rId18"/>
    <p:sldId id="325" r:id="rId19"/>
    <p:sldId id="326" r:id="rId20"/>
    <p:sldId id="328" r:id="rId21"/>
    <p:sldId id="330" r:id="rId22"/>
    <p:sldId id="336" r:id="rId23"/>
    <p:sldId id="331" r:id="rId24"/>
    <p:sldId id="332" r:id="rId25"/>
    <p:sldId id="333" r:id="rId26"/>
    <p:sldId id="334" r:id="rId27"/>
    <p:sldId id="337" r:id="rId28"/>
    <p:sldId id="329" r:id="rId29"/>
    <p:sldId id="338" r:id="rId30"/>
    <p:sldId id="340" r:id="rId31"/>
    <p:sldId id="339" r:id="rId32"/>
    <p:sldId id="342" r:id="rId33"/>
    <p:sldId id="341" r:id="rId34"/>
    <p:sldId id="343" r:id="rId35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33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FAE6-D484-498B-899E-9FEA2341E4DB}" type="datetimeFigureOut">
              <a:rPr lang="en-GB" smtClean="0"/>
              <a:pPr/>
              <a:t>28/06/2024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98697-BAB8-4F5B-BD2F-CA4ECD3BD402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9891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5317F-7C70-4EB3-AB3D-C81F8E54C977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6202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77312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63141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40976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90220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4045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56702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x-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2447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82905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69487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70743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7942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4896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39170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nous concentrerons sur la détermination des conditions géométriques et dimensionnelles à respecter pour tenir compte de l’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hyperstatisme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dispositif. Nous commencerons par établir un modèle cinématique en considérant des solides rigides et des liaisons parfaites et nous calculerons son degré d’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hypersatisme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1859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5CF81B-2C4F-4FD7-99AA-A97E1D3F6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038B9F2D-E660-4930-B332-3A31476DC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5CEECA4-4D2E-45DF-B84A-4D99726F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A1EA-63DB-4421-A7AC-6940D365455D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FC143C9B-24A0-4050-BC11-4D21D4C7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CD9E03F-A807-42AA-A6FC-36F9A5F1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3166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081FED0-C13B-4FE8-B1C4-95D87737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0DD72F67-D455-4F67-940B-1632DABD5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DE83E8F4-F705-4E41-B927-D2492446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AF2-05E2-463B-BA78-D650B964ECC1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1B258A48-A857-48EB-B0E5-7F58CEAD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160238D-55A4-478B-AF9E-0380424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16115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AF5D95FD-2088-43A7-BB3D-37081969C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24405319-5C87-49DF-AB5B-CDE3BF4A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FB37721F-71E0-4DA3-958A-CD7813A8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D3C3-B9F2-4A51-9CC0-BBF1DD5E1082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B5FC89FB-C421-402A-9BDF-63B899F6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667C505-991C-4572-A1F2-8112FBF1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90044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EC2339F-A972-46DF-A39B-1B28A885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E78C232-0563-4B24-B2AF-7FBC73F22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BD6FEAA-1F50-438F-AE96-629CA3D2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88D7-88B8-4CE4-8793-B87E2F704F11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01B2EE6-64F6-4130-A32C-CE76B9D2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B1A2E5BF-BDBC-4E59-9EE5-6C9ECCC6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5590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FC53FD3-501D-459D-ACBF-397F71CA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E64228F7-0B62-4AA6-AEA6-D9A528B27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6EE58CF6-C25E-4528-8C62-BF74E2D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C746-0D75-4E33-A0AB-E5D36986529D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8671DA23-D162-4F4E-BEA2-52AC7A24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8BBB9710-1C12-45F1-B56C-F71C5821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91692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3D90C0-8CD9-4CE1-958F-CDD4219A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F820DDA-B58A-4499-A384-CDC45E37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FFD08E8B-7433-47E0-91AD-38BA873EC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8C9932A-273B-4058-94E6-A498EE2B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70BD-DCFB-4E41-A785-0911E624B44F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63D12CEB-478E-41B6-BF84-243CC415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C3F8CD61-9259-4CB6-A19D-B1945112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27770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FA60E52-EAC2-433D-84BB-4623E925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06E6214E-9F51-4E14-9A1C-44CB381E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D2F78FD6-E291-4084-8AD5-0D672907A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790171B-FFD8-4BAC-B73B-AC8178C50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41DC7371-434F-4409-9A5F-F4C3DF7D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EA90ACDD-0D78-40CF-9EE1-B7F31693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3640-D429-4AA6-927E-D93C98208E45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6A8B3A56-1011-4F3B-9462-844EC298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523E3D3D-F3F3-4F9C-8BF5-ADD65693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12188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9FFB076-5A72-4052-BC95-4B42E3C9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603F3E51-14C5-459C-86FC-D9404D24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6AC9-75D3-437B-A092-DE9911428021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C8A57F88-0562-4B49-8DC4-2299E12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5EEE43E4-677D-4D4A-9FE4-D1155599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13812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F8CE50DE-1C15-48DA-AA91-AE01A17A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4F63-D91F-473A-A0A1-AC8E1E5A5890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B97379F0-2347-4E55-BF39-20977C4B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BE8BEAEB-3B31-41FD-B53B-AC4CA336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30289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610540D-76A2-4AEE-B85A-895A2647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DB3C322-7F45-4FE9-B8EC-9F00FC8E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F2E73CA0-CABB-41B3-8D39-680830E81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B0A36A95-72AF-4BB5-B4D5-CFB3C315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A281-9374-43A5-859F-B5DA2ADDFC31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84017F25-4B78-4393-98EC-FA1204FC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7EF84A5B-566A-487C-A7E1-F31A4BEB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83080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21B19F4-1865-48A2-971C-C83A8036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7ECA47D1-DDFE-4B5F-B226-4A705803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A6B3258E-C61C-4E07-81B2-00135C6A0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AC2F9638-50DF-4E1E-B60F-0491B116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19A5-E642-45FB-9E6C-21323C03DDA7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4CFCFCE-22A0-4B8B-9EF2-9E658318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0651B8A5-EFC0-4F17-84C5-7AE6A255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37216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6DC2EFEF-1486-49D0-A1F0-448627F8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12A39778-F9F0-4ADB-883D-909090A9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0376CB35-46D8-4D39-9D52-266EAAF5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F8F19-B001-4B75-BC40-14169DF1BFE3}" type="datetime1">
              <a:rPr lang="x-none" smtClean="0"/>
              <a:pPr/>
              <a:t>28/06/2024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60ADB51-C1AE-4019-8721-E13649399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8C3D441-E834-4676-993B-9F2DC0F77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mtClean="0"/>
              <a:pPr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76262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2C56148-863B-4C6A-A22B-C32958211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959" y="2433933"/>
            <a:ext cx="7730837" cy="700362"/>
          </a:xfrm>
        </p:spPr>
        <p:txBody>
          <a:bodyPr>
            <a:noAutofit/>
          </a:bodyPr>
          <a:lstStyle/>
          <a:p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Création d'un système complet de gestion de données et d'interface utilisateur pour les experts travaillant sur la plateforme E-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Tafakna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F5BE9C51-1226-416F-B682-E666F0D8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491" y="3974642"/>
            <a:ext cx="5588709" cy="582828"/>
          </a:xfrm>
        </p:spPr>
        <p:txBody>
          <a:bodyPr>
            <a:noAutofit/>
          </a:bodyPr>
          <a:lstStyle/>
          <a:p>
            <a:pPr algn="l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 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académique: 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Mme. </a:t>
            </a:r>
            <a:r>
              <a:rPr lang="fr-FR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Hanen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BOUHADDA</a:t>
            </a:r>
          </a:p>
          <a:p>
            <a:pPr algn="l"/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Encadrants professionnels: </a:t>
            </a:r>
            <a:r>
              <a:rPr lang="fr-F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Mr.Fares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SGHAIER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fr-FR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Mme.Nourchen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MEZNI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BC474B2A-13DE-47F7-9C56-A135669657AB}"/>
              </a:ext>
            </a:extLst>
          </p:cNvPr>
          <p:cNvCxnSpPr>
            <a:cxnSpLocks/>
          </p:cNvCxnSpPr>
          <p:nvPr/>
        </p:nvCxnSpPr>
        <p:spPr>
          <a:xfrm>
            <a:off x="1143000" y="1867732"/>
            <a:ext cx="6858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4CD6DE30-E551-4AD8-92AB-7AD861E47752}"/>
              </a:ext>
            </a:extLst>
          </p:cNvPr>
          <p:cNvCxnSpPr>
            <a:cxnSpLocks/>
          </p:cNvCxnSpPr>
          <p:nvPr/>
        </p:nvCxnSpPr>
        <p:spPr>
          <a:xfrm>
            <a:off x="1143000" y="3129426"/>
            <a:ext cx="6858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10C452D7-2D78-4B60-9A6D-5C9D1E7EF889}"/>
              </a:ext>
            </a:extLst>
          </p:cNvPr>
          <p:cNvCxnSpPr>
            <a:cxnSpLocks/>
          </p:cNvCxnSpPr>
          <p:nvPr/>
        </p:nvCxnSpPr>
        <p:spPr>
          <a:xfrm flipV="1">
            <a:off x="523142" y="4124364"/>
            <a:ext cx="0" cy="733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44BFFD6F-2B09-498B-B450-A2ADB2894F29}"/>
              </a:ext>
            </a:extLst>
          </p:cNvPr>
          <p:cNvCxnSpPr>
            <a:cxnSpLocks/>
          </p:cNvCxnSpPr>
          <p:nvPr/>
        </p:nvCxnSpPr>
        <p:spPr>
          <a:xfrm flipH="1">
            <a:off x="516548" y="4857750"/>
            <a:ext cx="7913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C2F724CC-2CE2-4FC4-97E3-BD55596E5F53}"/>
              </a:ext>
            </a:extLst>
          </p:cNvPr>
          <p:cNvCxnSpPr>
            <a:cxnSpLocks/>
          </p:cNvCxnSpPr>
          <p:nvPr/>
        </p:nvCxnSpPr>
        <p:spPr>
          <a:xfrm flipV="1">
            <a:off x="8563708" y="4124363"/>
            <a:ext cx="0" cy="733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xmlns="" id="{2BB9EA9F-C432-465B-9260-BDC1CACBEBA0}"/>
              </a:ext>
            </a:extLst>
          </p:cNvPr>
          <p:cNvCxnSpPr>
            <a:cxnSpLocks/>
          </p:cNvCxnSpPr>
          <p:nvPr/>
        </p:nvCxnSpPr>
        <p:spPr>
          <a:xfrm flipH="1">
            <a:off x="7772400" y="4857750"/>
            <a:ext cx="7913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762EF43-8203-4C76-887F-11C39E6998AF}"/>
              </a:ext>
            </a:extLst>
          </p:cNvPr>
          <p:cNvSpPr txBox="1"/>
          <p:nvPr/>
        </p:nvSpPr>
        <p:spPr>
          <a:xfrm>
            <a:off x="108725" y="379296"/>
            <a:ext cx="9143999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84309" algn="ctr" defTabSz="685800" rtl="0">
              <a:lnSpc>
                <a:spcPct val="107000"/>
              </a:lnSpc>
              <a:spcAft>
                <a:spcPts val="109"/>
              </a:spcAft>
            </a:pPr>
            <a:r>
              <a:rPr lang="fr-FR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Tunisienne</a:t>
            </a:r>
          </a:p>
          <a:p>
            <a:pPr marR="184309" algn="ctr" defTabSz="685800" rtl="0">
              <a:lnSpc>
                <a:spcPct val="107000"/>
              </a:lnSpc>
              <a:spcAft>
                <a:spcPts val="109"/>
              </a:spcAft>
            </a:pPr>
            <a:r>
              <a:rPr lang="fr-FR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Ministère de l’Enseignement et de la Recherche </a:t>
            </a:r>
            <a:r>
              <a:rPr lang="fr-FR" sz="135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Scientifique</a:t>
            </a:r>
            <a:endParaRPr lang="fr-FR" sz="1350" kern="12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CA24C869-27B9-44CB-BDA7-D0024E7901BE}"/>
              </a:ext>
            </a:extLst>
          </p:cNvPr>
          <p:cNvSpPr txBox="1"/>
          <p:nvPr/>
        </p:nvSpPr>
        <p:spPr>
          <a:xfrm>
            <a:off x="2996555" y="3160370"/>
            <a:ext cx="34540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fr-FR" sz="15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Réalisé par:</a:t>
            </a:r>
          </a:p>
          <a:p>
            <a:pPr algn="ctr" defTabSz="685800" rtl="0"/>
            <a:r>
              <a:rPr lang="fr-FR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fr-FR" kern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Helmi</a:t>
            </a:r>
            <a:r>
              <a:rPr lang="fr-FR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HAMDI</a:t>
            </a:r>
            <a:endParaRPr lang="fr-FR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309C0032-179B-4B12-BCF4-DA7657B95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7946" y="80458"/>
            <a:ext cx="418779" cy="418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252" y="1492342"/>
            <a:ext cx="2891497" cy="299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2873" algn="ctr" defTabSz="685800" rtl="0">
              <a:lnSpc>
                <a:spcPct val="107000"/>
              </a:lnSpc>
              <a:spcAft>
                <a:spcPts val="1054"/>
              </a:spcAft>
            </a:pPr>
            <a:r>
              <a:rPr lang="fr-FR" sz="1350" b="1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Département : Génie Informatique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lang="x-none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8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204" y="196657"/>
            <a:ext cx="1351935" cy="771974"/>
          </a:xfrm>
          <a:prstGeom prst="rect">
            <a:avLst/>
          </a:prstGeom>
        </p:spPr>
      </p:pic>
      <p:sp>
        <p:nvSpPr>
          <p:cNvPr id="23" name="object 9"/>
          <p:cNvSpPr txBox="1"/>
          <p:nvPr/>
        </p:nvSpPr>
        <p:spPr>
          <a:xfrm>
            <a:off x="6382302" y="4594180"/>
            <a:ext cx="2210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Année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Universitaire</a:t>
            </a: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202</a:t>
            </a:r>
            <a:r>
              <a:rPr lang="en-GB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- 202</a:t>
            </a:r>
            <a:r>
              <a:rPr lang="en-GB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sz="12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34532" y="194302"/>
            <a:ext cx="2316409" cy="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04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DES BESOINS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88415" y="2876666"/>
            <a:ext cx="322493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42817" y="1777270"/>
            <a:ext cx="29872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4886" y="4663532"/>
            <a:ext cx="5008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10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4800600" y="2876550"/>
            <a:ext cx="3224931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755002" y="1777154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7066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object 3"/>
          <p:cNvSpPr txBox="1">
            <a:spLocks noGrp="1"/>
          </p:cNvSpPr>
          <p:nvPr>
            <p:ph type="body" idx="1"/>
          </p:nvPr>
        </p:nvSpPr>
        <p:spPr>
          <a:xfrm>
            <a:off x="785786" y="2643188"/>
            <a:ext cx="17304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dministrateur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3"/>
          <p:cNvSpPr txBox="1">
            <a:spLocks/>
          </p:cNvSpPr>
          <p:nvPr/>
        </p:nvSpPr>
        <p:spPr>
          <a:xfrm>
            <a:off x="7315200" y="2676629"/>
            <a:ext cx="914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6934200" y="4617293"/>
            <a:ext cx="15320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Comptable</a:t>
            </a:r>
            <a:endParaRPr lang="en-GB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3"/>
          <p:cNvSpPr txBox="1">
            <a:spLocks/>
          </p:cNvSpPr>
          <p:nvPr/>
        </p:nvSpPr>
        <p:spPr>
          <a:xfrm>
            <a:off x="1081128" y="4617294"/>
            <a:ext cx="990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Avocat</a:t>
            </a:r>
            <a:endParaRPr lang="en-GB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3113" y="3245354"/>
            <a:ext cx="1470288" cy="13719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864" y="3169799"/>
            <a:ext cx="1604977" cy="1447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3112" y="927033"/>
            <a:ext cx="1652065" cy="16520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944" y="878470"/>
            <a:ext cx="1741852" cy="1741852"/>
          </a:xfrm>
          <a:prstGeom prst="rect">
            <a:avLst/>
          </a:prstGeom>
        </p:spPr>
      </p:pic>
      <p:grpSp>
        <p:nvGrpSpPr>
          <p:cNvPr id="30" name="object 7"/>
          <p:cNvGrpSpPr/>
          <p:nvPr/>
        </p:nvGrpSpPr>
        <p:grpSpPr>
          <a:xfrm>
            <a:off x="3657599" y="1289594"/>
            <a:ext cx="1974669" cy="3289922"/>
            <a:chOff x="361654" y="2409486"/>
            <a:chExt cx="2981325" cy="5886450"/>
          </a:xfrm>
        </p:grpSpPr>
        <p:pic>
          <p:nvPicPr>
            <p:cNvPr id="3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32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  <p:sp>
        <p:nvSpPr>
          <p:cNvPr id="33" name="object 2"/>
          <p:cNvSpPr txBox="1">
            <a:spLocks/>
          </p:cNvSpPr>
          <p:nvPr/>
        </p:nvSpPr>
        <p:spPr>
          <a:xfrm>
            <a:off x="307237" y="138048"/>
            <a:ext cx="1808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Acteurs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4" name="Connecteur droit 24"/>
          <p:cNvCxnSpPr/>
          <p:nvPr/>
        </p:nvCxnSpPr>
        <p:spPr>
          <a:xfrm>
            <a:off x="357158" y="571486"/>
            <a:ext cx="128588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5290" y="4640269"/>
            <a:ext cx="504023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557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/>
      <p:bldP spid="22" grpId="0"/>
      <p:bldP spid="23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835788" y="3733709"/>
            <a:ext cx="366097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fichiers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spécifiques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5574870" y="3673184"/>
            <a:ext cx="193605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Profile</a:t>
            </a:r>
          </a:p>
        </p:txBody>
      </p:sp>
      <p:sp>
        <p:nvSpPr>
          <p:cNvPr id="21" name="object 2"/>
          <p:cNvSpPr txBox="1">
            <a:spLocks/>
          </p:cNvSpPr>
          <p:nvPr/>
        </p:nvSpPr>
        <p:spPr>
          <a:xfrm>
            <a:off x="116822" y="856566"/>
            <a:ext cx="2299849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S’authentifier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44067" y="826344"/>
            <a:ext cx="706932" cy="7069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5521" y="3505691"/>
            <a:ext cx="894859" cy="894859"/>
          </a:xfrm>
          <a:prstGeom prst="rect">
            <a:avLst/>
          </a:prstGeom>
        </p:spPr>
      </p:pic>
      <p:sp>
        <p:nvSpPr>
          <p:cNvPr id="26" name="object 2"/>
          <p:cNvSpPr txBox="1">
            <a:spLocks/>
          </p:cNvSpPr>
          <p:nvPr/>
        </p:nvSpPr>
        <p:spPr>
          <a:xfrm>
            <a:off x="4159180" y="900742"/>
            <a:ext cx="2485502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53200" y="700948"/>
            <a:ext cx="957723" cy="957723"/>
          </a:xfrm>
          <a:prstGeom prst="rect">
            <a:avLst/>
          </a:prstGeom>
        </p:spPr>
      </p:pic>
      <p:sp>
        <p:nvSpPr>
          <p:cNvPr id="28" name="object 2"/>
          <p:cNvSpPr txBox="1">
            <a:spLocks/>
          </p:cNvSpPr>
          <p:nvPr/>
        </p:nvSpPr>
        <p:spPr>
          <a:xfrm>
            <a:off x="4343400" y="2181731"/>
            <a:ext cx="357829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Visualiser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graphiques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5837" y="1964843"/>
            <a:ext cx="905703" cy="920535"/>
          </a:xfrm>
          <a:prstGeom prst="rect">
            <a:avLst/>
          </a:prstGeom>
        </p:spPr>
      </p:pic>
      <p:pic>
        <p:nvPicPr>
          <p:cNvPr id="30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99390" y="3406367"/>
            <a:ext cx="711122" cy="897314"/>
          </a:xfrm>
          <a:prstGeom prst="rect">
            <a:avLst/>
          </a:prstGeom>
        </p:spPr>
      </p:pic>
      <p:sp>
        <p:nvSpPr>
          <p:cNvPr id="31" name="object 2"/>
          <p:cNvSpPr txBox="1">
            <a:spLocks/>
          </p:cNvSpPr>
          <p:nvPr/>
        </p:nvSpPr>
        <p:spPr>
          <a:xfrm>
            <a:off x="482979" y="2208854"/>
            <a:ext cx="226108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calendrier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7205" y="2028369"/>
            <a:ext cx="1134731" cy="1140248"/>
          </a:xfrm>
          <a:prstGeom prst="rect">
            <a:avLst/>
          </a:prstGeom>
        </p:spPr>
      </p:pic>
      <p:sp>
        <p:nvSpPr>
          <p:cNvPr id="33" name="object 2"/>
          <p:cNvSpPr txBox="1">
            <a:spLocks/>
          </p:cNvSpPr>
          <p:nvPr/>
        </p:nvSpPr>
        <p:spPr>
          <a:xfrm>
            <a:off x="307236" y="138048"/>
            <a:ext cx="4189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Besoins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fonctionnels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4" name="Connecteur droit 24"/>
          <p:cNvCxnSpPr/>
          <p:nvPr/>
        </p:nvCxnSpPr>
        <p:spPr>
          <a:xfrm>
            <a:off x="357158" y="642924"/>
            <a:ext cx="342902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4420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6" grpId="0"/>
      <p:bldP spid="28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752600" y="3936872"/>
            <a:ext cx="419100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 smtClean="0">
                <a:solidFill>
                  <a:schemeClr val="tx1"/>
                </a:solidFill>
              </a:rPr>
              <a:t>Engager une conversation de chat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3266" y="3506350"/>
            <a:ext cx="1275200" cy="127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86600" y="3633776"/>
            <a:ext cx="1096548" cy="1096548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09600" y="1510144"/>
            <a:ext cx="333547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la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listes</a:t>
            </a:r>
            <a:r>
              <a:rPr lang="en-GB" sz="2000" b="0" spc="-10" dirty="0" smtClean="0">
                <a:solidFill>
                  <a:schemeClr val="tx1"/>
                </a:solidFill>
              </a:rPr>
              <a:t> des clients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2688" y="1248424"/>
            <a:ext cx="1878659" cy="918038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1054669" y="2711532"/>
            <a:ext cx="345557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Envoyer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notifications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7168" y="2668504"/>
            <a:ext cx="606476" cy="766326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220131" y="361950"/>
            <a:ext cx="381847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>
                <a:solidFill>
                  <a:schemeClr val="tx1"/>
                </a:solidFill>
              </a:rPr>
              <a:t>Gérer des rendez-vous en ligne 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12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1418" y="209550"/>
            <a:ext cx="990600" cy="977423"/>
          </a:xfrm>
          <a:prstGeom prst="rect">
            <a:avLst/>
          </a:prstGeom>
        </p:spPr>
      </p:pic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13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6751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47219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Besoins</a:t>
            </a:r>
            <a:r>
              <a:rPr lang="en-GB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fonctionnels</a:t>
            </a:r>
            <a:endParaRPr lang="en-GB" sz="28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Connecteur droit 24"/>
          <p:cNvCxnSpPr/>
          <p:nvPr/>
        </p:nvCxnSpPr>
        <p:spPr>
          <a:xfrm>
            <a:off x="428596" y="571486"/>
            <a:ext cx="3500462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object 3"/>
          <p:cNvSpPr txBox="1"/>
          <p:nvPr/>
        </p:nvSpPr>
        <p:spPr>
          <a:xfrm>
            <a:off x="717068" y="1664287"/>
            <a:ext cx="4107262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b="1" spc="-5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Ergonomie</a:t>
            </a:r>
            <a:r>
              <a:rPr lang="en-GB" sz="20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GB" sz="2000" b="1" spc="-1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583" y="1347619"/>
            <a:ext cx="1434411" cy="1309681"/>
          </a:xfrm>
          <a:prstGeom prst="rect">
            <a:avLst/>
          </a:prstGeom>
        </p:spPr>
      </p:pic>
      <p:pic>
        <p:nvPicPr>
          <p:cNvPr id="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714" y="2900529"/>
            <a:ext cx="1576614" cy="1291262"/>
          </a:xfrm>
          <a:prstGeom prst="rect">
            <a:avLst/>
          </a:prstGeom>
        </p:spPr>
      </p:pic>
      <p:pic>
        <p:nvPicPr>
          <p:cNvPr id="9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834" y="3081418"/>
            <a:ext cx="908773" cy="960748"/>
          </a:xfrm>
          <a:prstGeom prst="rect">
            <a:avLst/>
          </a:prstGeom>
        </p:spPr>
      </p:pic>
      <p:pic>
        <p:nvPicPr>
          <p:cNvPr id="10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309" y="1419619"/>
            <a:ext cx="1224122" cy="122412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130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3033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Diagramme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de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cas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d’utilisation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globale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38" y="796802"/>
            <a:ext cx="7094960" cy="4038368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15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763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47219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iagramme</a:t>
            </a:r>
            <a:r>
              <a:rPr lang="en-GB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</a:t>
            </a:r>
            <a:endParaRPr lang="en-GB" sz="28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1000" y="703358"/>
            <a:ext cx="8229600" cy="4230592"/>
          </a:xfrm>
          <a:prstGeom prst="rect">
            <a:avLst/>
          </a:prstGeom>
        </p:spPr>
      </p:pic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16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9318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17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370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7085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S’authentifier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916462"/>
            <a:ext cx="6210300" cy="399097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18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163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Client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742950"/>
            <a:ext cx="6067425" cy="389572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9429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6"/>
          <p:cNvSpPr txBox="1"/>
          <p:nvPr/>
        </p:nvSpPr>
        <p:spPr>
          <a:xfrm>
            <a:off x="852955" y="795545"/>
            <a:ext cx="4028593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ko-KR" sz="22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DU PRÉSENTATION</a:t>
            </a:r>
          </a:p>
        </p:txBody>
      </p:sp>
      <p:grpSp>
        <p:nvGrpSpPr>
          <p:cNvPr id="42" name="그룹 60"/>
          <p:cNvGrpSpPr/>
          <p:nvPr/>
        </p:nvGrpSpPr>
        <p:grpSpPr>
          <a:xfrm>
            <a:off x="1903439" y="1517347"/>
            <a:ext cx="3674958" cy="394369"/>
            <a:chOff x="1077516" y="999966"/>
            <a:chExt cx="4899944" cy="525825"/>
          </a:xfrm>
        </p:grpSpPr>
        <p:sp>
          <p:nvSpPr>
            <p:cNvPr id="43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4107336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6" name="Connecteur droit 45"/>
          <p:cNvCxnSpPr/>
          <p:nvPr/>
        </p:nvCxnSpPr>
        <p:spPr>
          <a:xfrm flipV="1">
            <a:off x="3928779" y="1286617"/>
            <a:ext cx="1905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60"/>
          <p:cNvGrpSpPr/>
          <p:nvPr/>
        </p:nvGrpSpPr>
        <p:grpSpPr>
          <a:xfrm>
            <a:off x="1903358" y="1980614"/>
            <a:ext cx="3392541" cy="394369"/>
            <a:chOff x="1077516" y="999966"/>
            <a:chExt cx="4523388" cy="52582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1870123" y="1033349"/>
              <a:ext cx="3730781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Cadre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général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du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projet</a:t>
              </a:r>
              <a:endPara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그룹 60"/>
          <p:cNvGrpSpPr/>
          <p:nvPr/>
        </p:nvGrpSpPr>
        <p:grpSpPr>
          <a:xfrm>
            <a:off x="1903359" y="2459658"/>
            <a:ext cx="6699622" cy="394370"/>
            <a:chOff x="1077516" y="999966"/>
            <a:chExt cx="8932829" cy="525826"/>
          </a:xfrm>
        </p:grpSpPr>
        <p:sp>
          <p:nvSpPr>
            <p:cNvPr id="52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870123" y="1033350"/>
              <a:ext cx="8140222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fr-FR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Identification des besoins</a:t>
              </a: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그룹 60"/>
          <p:cNvGrpSpPr/>
          <p:nvPr/>
        </p:nvGrpSpPr>
        <p:grpSpPr>
          <a:xfrm>
            <a:off x="1903439" y="2920275"/>
            <a:ext cx="5754660" cy="394370"/>
            <a:chOff x="1077516" y="999966"/>
            <a:chExt cx="7672880" cy="525826"/>
          </a:xfrm>
        </p:grpSpPr>
        <p:sp>
          <p:nvSpPr>
            <p:cNvPr id="56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1870123" y="1033350"/>
              <a:ext cx="6880273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fr-FR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Conception</a:t>
              </a:r>
              <a:endPara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그룹 60"/>
          <p:cNvGrpSpPr/>
          <p:nvPr/>
        </p:nvGrpSpPr>
        <p:grpSpPr>
          <a:xfrm>
            <a:off x="1903358" y="3383541"/>
            <a:ext cx="3456384" cy="394369"/>
            <a:chOff x="1077516" y="999966"/>
            <a:chExt cx="4608512" cy="525825"/>
          </a:xfrm>
        </p:grpSpPr>
        <p:sp>
          <p:nvSpPr>
            <p:cNvPr id="60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Architecture</a:t>
              </a: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6" name="Connecteur droit 75"/>
          <p:cNvCxnSpPr/>
          <p:nvPr/>
        </p:nvCxnSpPr>
        <p:spPr>
          <a:xfrm flipV="1">
            <a:off x="592276" y="648209"/>
            <a:ext cx="1905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8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</a:t>
            </a:fld>
            <a:endParaRPr lang="x-none" sz="2100" dirty="0">
              <a:solidFill>
                <a:schemeClr val="tx1"/>
              </a:solidFill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1903358" y="3818666"/>
            <a:ext cx="3456384" cy="394369"/>
            <a:chOff x="1077516" y="999966"/>
            <a:chExt cx="4608512" cy="525825"/>
          </a:xfrm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Réalisation</a:t>
              </a:r>
              <a:endPara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그룹 60"/>
          <p:cNvGrpSpPr/>
          <p:nvPr/>
        </p:nvGrpSpPr>
        <p:grpSpPr>
          <a:xfrm>
            <a:off x="1903358" y="4266339"/>
            <a:ext cx="3456384" cy="394369"/>
            <a:chOff x="1077516" y="999966"/>
            <a:chExt cx="4608512" cy="525825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Perspectives</a:t>
              </a: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2793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2.59259E-6 L 0.02448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6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62248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Calendrier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790511"/>
            <a:ext cx="6200775" cy="402907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20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7896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Réunion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819150"/>
            <a:ext cx="6505575" cy="393382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6096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Profil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815729"/>
            <a:ext cx="6391275" cy="3829050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1822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fichier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819150"/>
            <a:ext cx="6324600" cy="3867150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23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091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 note</a:t>
            </a:r>
            <a:r>
              <a:rPr lang="en-GB" sz="2800" i="1" spc="65" dirty="0">
                <a:latin typeface="Lato"/>
                <a:cs typeface="Lato"/>
              </a:rPr>
              <a:t>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736974"/>
            <a:ext cx="6867525" cy="4114800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4946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42844" y="214296"/>
            <a:ext cx="92869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700" dirty="0" err="1"/>
              <a:t>Diagramme</a:t>
            </a:r>
            <a:r>
              <a:rPr lang="en-GB" sz="2700" dirty="0"/>
              <a:t> de </a:t>
            </a:r>
            <a:r>
              <a:rPr lang="en-GB" sz="2700" dirty="0" err="1"/>
              <a:t>cas</a:t>
            </a:r>
            <a:r>
              <a:rPr lang="en-GB" sz="2700" dirty="0"/>
              <a:t> </a:t>
            </a:r>
            <a:r>
              <a:rPr lang="en-GB" sz="2700" dirty="0" err="1"/>
              <a:t>d’utilisation</a:t>
            </a:r>
            <a:r>
              <a:rPr lang="en-GB" sz="2700" dirty="0"/>
              <a:t> </a:t>
            </a:r>
            <a:r>
              <a:rPr lang="en-GB" sz="2700" i="1" spc="105" dirty="0">
                <a:latin typeface="Lato"/>
                <a:cs typeface="Lato"/>
              </a:rPr>
              <a:t>« Conversation de chat</a:t>
            </a:r>
            <a:r>
              <a:rPr lang="en-GB" sz="2700" i="1" spc="65" dirty="0">
                <a:latin typeface="Lato"/>
                <a:cs typeface="Lato"/>
              </a:rPr>
              <a:t> »</a:t>
            </a:r>
            <a:endParaRPr lang="en-GB" sz="27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8728" y="714362"/>
            <a:ext cx="6054947" cy="4116301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25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137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42844" y="138048"/>
            <a:ext cx="887291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700" dirty="0" err="1"/>
              <a:t>Diagramme</a:t>
            </a:r>
            <a:r>
              <a:rPr lang="en-GB" sz="2700" dirty="0"/>
              <a:t> de </a:t>
            </a:r>
            <a:r>
              <a:rPr lang="en-GB" sz="2700" dirty="0" err="1"/>
              <a:t>cas</a:t>
            </a:r>
            <a:r>
              <a:rPr lang="en-GB" sz="2700" dirty="0"/>
              <a:t> </a:t>
            </a:r>
            <a:r>
              <a:rPr lang="en-GB" sz="2700" dirty="0" err="1"/>
              <a:t>d’utilisation</a:t>
            </a:r>
            <a:r>
              <a:rPr lang="en-GB" sz="2700" dirty="0"/>
              <a:t> </a:t>
            </a:r>
            <a:r>
              <a:rPr lang="en-GB" sz="2700" i="1" spc="105" dirty="0">
                <a:latin typeface="Lato"/>
                <a:cs typeface="Lato"/>
              </a:rPr>
              <a:t>« </a:t>
            </a:r>
            <a:r>
              <a:rPr lang="en-GB" sz="2700" i="1" spc="105" dirty="0" err="1">
                <a:latin typeface="Lato"/>
                <a:cs typeface="Lato"/>
              </a:rPr>
              <a:t>Visualiser</a:t>
            </a:r>
            <a:r>
              <a:rPr lang="en-GB" sz="2700" i="1" spc="105" dirty="0">
                <a:latin typeface="Lato"/>
                <a:cs typeface="Lato"/>
              </a:rPr>
              <a:t> </a:t>
            </a:r>
            <a:r>
              <a:rPr lang="en-GB" sz="2700" i="1" spc="105" dirty="0" err="1">
                <a:latin typeface="Lato"/>
                <a:cs typeface="Lato"/>
              </a:rPr>
              <a:t>graphique</a:t>
            </a:r>
            <a:r>
              <a:rPr lang="en-GB" sz="2700" i="1" spc="65" dirty="0">
                <a:latin typeface="Lato"/>
                <a:cs typeface="Lato"/>
              </a:rPr>
              <a:t> »</a:t>
            </a:r>
            <a:endParaRPr lang="en-GB" sz="27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704494"/>
            <a:ext cx="6186487" cy="4068906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26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123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27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35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4571" y="1066547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9933"/>
                </a:solidFill>
                <a:latin typeface="Arial"/>
                <a:cs typeface="Arial"/>
              </a:rPr>
              <a:t>Architecture: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3280" y="1075834"/>
            <a:ext cx="17718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solidFill>
                  <a:srgbClr val="FF9933"/>
                </a:solidFill>
                <a:latin typeface="Arial"/>
                <a:cs typeface="Arial"/>
              </a:rPr>
              <a:t>Modèle</a:t>
            </a:r>
            <a:r>
              <a:rPr sz="1800" b="1" spc="-30" dirty="0">
                <a:solidFill>
                  <a:srgbClr val="FF9933"/>
                </a:solidFill>
                <a:latin typeface="Arial"/>
                <a:cs typeface="Arial"/>
              </a:rPr>
              <a:t> 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MV</a:t>
            </a:r>
            <a:r>
              <a:rPr lang="en-GB"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VM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910" y="3571882"/>
            <a:ext cx="7433854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GB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 de </a:t>
            </a:r>
            <a:r>
              <a:rPr lang="en-GB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donnée</a:t>
            </a:r>
            <a:r>
              <a:rPr b="1"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b="1"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permet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récupérer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informations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dans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données.</a:t>
            </a:r>
            <a:endParaRPr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2589" y="1348796"/>
            <a:ext cx="3924941" cy="204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7530" y="1423688"/>
            <a:ext cx="4114800" cy="192041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307236" y="138048"/>
            <a:ext cx="23257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Architecture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9" name="Connecteur droit 24"/>
          <p:cNvCxnSpPr/>
          <p:nvPr/>
        </p:nvCxnSpPr>
        <p:spPr>
          <a:xfrm>
            <a:off x="357158" y="571486"/>
            <a:ext cx="2071702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203509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28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1472" y="4143386"/>
            <a:ext cx="7358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présenter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l’utilisateur.</a:t>
            </a:r>
            <a:endParaRPr lang="fr-F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1472" y="4572014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Contrôleur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1" spc="-1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logique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décisions.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8075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7384" y="2067471"/>
            <a:ext cx="2296330" cy="1624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3541" y="1010320"/>
            <a:ext cx="1546743" cy="946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597" y="398375"/>
            <a:ext cx="2694889" cy="2535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880" y="3885306"/>
            <a:ext cx="2667606" cy="1155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7737" y="3628974"/>
            <a:ext cx="2358352" cy="1387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2761" y="2067471"/>
            <a:ext cx="1247775" cy="1188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5714" y="3518560"/>
            <a:ext cx="2368891" cy="1214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3330" y="775720"/>
            <a:ext cx="2706639" cy="1028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798" y="2370394"/>
            <a:ext cx="1857848" cy="1127606"/>
          </a:xfrm>
          <a:prstGeom prst="rect">
            <a:avLst/>
          </a:prstGeom>
        </p:spPr>
      </p:pic>
      <p:sp>
        <p:nvSpPr>
          <p:cNvPr id="16" name="object 2"/>
          <p:cNvSpPr txBox="1">
            <a:spLocks/>
          </p:cNvSpPr>
          <p:nvPr/>
        </p:nvSpPr>
        <p:spPr>
          <a:xfrm>
            <a:off x="307236" y="138048"/>
            <a:ext cx="23257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Outils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24"/>
          <p:cNvCxnSpPr/>
          <p:nvPr/>
        </p:nvCxnSpPr>
        <p:spPr>
          <a:xfrm>
            <a:off x="357158" y="571486"/>
            <a:ext cx="92869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217448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747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2132557" y="1920951"/>
            <a:ext cx="598831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5029200" y="2724150"/>
            <a:ext cx="2286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47800" y="1809750"/>
            <a:ext cx="25300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05036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11111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 txBox="1">
            <a:spLocks/>
          </p:cNvSpPr>
          <p:nvPr/>
        </p:nvSpPr>
        <p:spPr>
          <a:xfrm>
            <a:off x="8429393" y="4671631"/>
            <a:ext cx="577076" cy="34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z="2100" smtClean="0">
                <a:solidFill>
                  <a:schemeClr val="tx1"/>
                </a:solidFill>
              </a:rPr>
              <a:pPr/>
              <a:t>30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949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F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6" y="-1"/>
            <a:ext cx="9138424" cy="4767263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904" y="4767262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3678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PERSPECTIVE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 flipV="1">
            <a:off x="3962400" y="2876550"/>
            <a:ext cx="4844276" cy="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 flipV="1">
            <a:off x="457200" y="1777270"/>
            <a:ext cx="4130266" cy="324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442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object 9"/>
          <p:cNvSpPr txBox="1"/>
          <p:nvPr/>
        </p:nvSpPr>
        <p:spPr>
          <a:xfrm>
            <a:off x="857224" y="1285866"/>
            <a:ext cx="7975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 </a:t>
            </a:r>
            <a:r>
              <a:rPr i="1" spc="-3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développés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5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d’avoir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r>
              <a:rPr lang="en-GB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en-GB"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l’application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11"/>
          <p:cNvSpPr txBox="1"/>
          <p:nvPr/>
        </p:nvSpPr>
        <p:spPr>
          <a:xfrm>
            <a:off x="357158" y="1785932"/>
            <a:ext cx="8332508" cy="37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i="1" spc="-25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Ces</a:t>
            </a:r>
            <a:r>
              <a:rPr i="1" spc="-5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i="1" spc="-5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5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i="1" spc="-55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améliorés</a:t>
            </a:r>
            <a:r>
              <a:rPr i="1" spc="-5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i="1" spc="-5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i="1" spc="-45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GB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Lors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l’utilisation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33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224" y="2214560"/>
            <a:ext cx="7572428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lang="fr-FR" i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L’application peut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être</a:t>
            </a:r>
            <a:r>
              <a:rPr lang="fr-FR"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améliorés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l’ajout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3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tests de performance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928662" y="2643188"/>
            <a:ext cx="7286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lang="fr-FR"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Ainsi,</a:t>
            </a:r>
            <a:r>
              <a:rPr lang="fr-FR" i="1" spc="-4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pouvons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d’autres</a:t>
            </a:r>
            <a:r>
              <a:rPr lang="fr-FR" i="1" spc="-4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fonctionnalités pour facilité mieux les besoin des avocats et comptables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6748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!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7" name="Connecteur droit 7"/>
          <p:cNvCxnSpPr/>
          <p:nvPr/>
        </p:nvCxnSpPr>
        <p:spPr>
          <a:xfrm flipV="1">
            <a:off x="3962400" y="2876550"/>
            <a:ext cx="4844276" cy="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8"/>
          <p:cNvCxnSpPr/>
          <p:nvPr/>
        </p:nvCxnSpPr>
        <p:spPr>
          <a:xfrm flipV="1">
            <a:off x="457200" y="1777270"/>
            <a:ext cx="4130266" cy="324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bject 9"/>
          <p:cNvSpPr/>
          <p:nvPr/>
        </p:nvSpPr>
        <p:spPr>
          <a:xfrm>
            <a:off x="5713901" y="1984026"/>
            <a:ext cx="648335" cy="652780"/>
          </a:xfrm>
          <a:custGeom>
            <a:avLst/>
            <a:gdLst/>
            <a:ahLst/>
            <a:cxnLst/>
            <a:rect l="l" t="t" r="r" b="b"/>
            <a:pathLst>
              <a:path w="648335" h="652780">
                <a:moveTo>
                  <a:pt x="340574" y="652356"/>
                </a:moveTo>
                <a:lnTo>
                  <a:pt x="307424" y="652356"/>
                </a:lnTo>
                <a:lnTo>
                  <a:pt x="258774" y="646081"/>
                </a:lnTo>
                <a:lnTo>
                  <a:pt x="212174" y="632556"/>
                </a:lnTo>
                <a:lnTo>
                  <a:pt x="156274" y="605456"/>
                </a:lnTo>
                <a:lnTo>
                  <a:pt x="117999" y="578356"/>
                </a:lnTo>
                <a:lnTo>
                  <a:pt x="83849" y="545006"/>
                </a:lnTo>
                <a:lnTo>
                  <a:pt x="54849" y="508506"/>
                </a:lnTo>
                <a:lnTo>
                  <a:pt x="32099" y="467906"/>
                </a:lnTo>
                <a:lnTo>
                  <a:pt x="14449" y="423106"/>
                </a:lnTo>
                <a:lnTo>
                  <a:pt x="10349" y="407431"/>
                </a:lnTo>
                <a:lnTo>
                  <a:pt x="6199" y="391831"/>
                </a:lnTo>
                <a:lnTo>
                  <a:pt x="4124" y="376206"/>
                </a:lnTo>
                <a:lnTo>
                  <a:pt x="0" y="342836"/>
                </a:lnTo>
                <a:lnTo>
                  <a:pt x="0" y="309511"/>
                </a:lnTo>
                <a:lnTo>
                  <a:pt x="4124" y="276146"/>
                </a:lnTo>
                <a:lnTo>
                  <a:pt x="6199" y="260529"/>
                </a:lnTo>
                <a:lnTo>
                  <a:pt x="10349" y="244872"/>
                </a:lnTo>
                <a:lnTo>
                  <a:pt x="14449" y="229254"/>
                </a:lnTo>
                <a:lnTo>
                  <a:pt x="32099" y="184452"/>
                </a:lnTo>
                <a:lnTo>
                  <a:pt x="54849" y="143789"/>
                </a:lnTo>
                <a:lnTo>
                  <a:pt x="83849" y="107309"/>
                </a:lnTo>
                <a:lnTo>
                  <a:pt x="117999" y="73987"/>
                </a:lnTo>
                <a:lnTo>
                  <a:pt x="156274" y="46892"/>
                </a:lnTo>
                <a:lnTo>
                  <a:pt x="212174" y="19797"/>
                </a:lnTo>
                <a:lnTo>
                  <a:pt x="258774" y="6229"/>
                </a:lnTo>
                <a:lnTo>
                  <a:pt x="307424" y="0"/>
                </a:lnTo>
                <a:lnTo>
                  <a:pt x="340574" y="0"/>
                </a:lnTo>
                <a:lnTo>
                  <a:pt x="389224" y="6229"/>
                </a:lnTo>
                <a:lnTo>
                  <a:pt x="435799" y="19797"/>
                </a:lnTo>
                <a:lnTo>
                  <a:pt x="491674" y="46892"/>
                </a:lnTo>
                <a:lnTo>
                  <a:pt x="529998" y="73987"/>
                </a:lnTo>
                <a:lnTo>
                  <a:pt x="564148" y="107309"/>
                </a:lnTo>
                <a:lnTo>
                  <a:pt x="593148" y="143789"/>
                </a:lnTo>
                <a:lnTo>
                  <a:pt x="615898" y="184452"/>
                </a:lnTo>
                <a:lnTo>
                  <a:pt x="633498" y="229254"/>
                </a:lnTo>
                <a:lnTo>
                  <a:pt x="643873" y="276146"/>
                </a:lnTo>
                <a:lnTo>
                  <a:pt x="645677" y="290739"/>
                </a:lnTo>
                <a:lnTo>
                  <a:pt x="191499" y="290739"/>
                </a:lnTo>
                <a:lnTo>
                  <a:pt x="184249" y="291761"/>
                </a:lnTo>
                <a:lnTo>
                  <a:pt x="155249" y="323039"/>
                </a:lnTo>
                <a:lnTo>
                  <a:pt x="154249" y="331359"/>
                </a:lnTo>
                <a:lnTo>
                  <a:pt x="155249" y="339721"/>
                </a:lnTo>
                <a:lnTo>
                  <a:pt x="184249" y="371006"/>
                </a:lnTo>
                <a:lnTo>
                  <a:pt x="191499" y="372031"/>
                </a:lnTo>
                <a:lnTo>
                  <a:pt x="644386" y="372031"/>
                </a:lnTo>
                <a:lnTo>
                  <a:pt x="643873" y="376206"/>
                </a:lnTo>
                <a:lnTo>
                  <a:pt x="641798" y="391831"/>
                </a:lnTo>
                <a:lnTo>
                  <a:pt x="633498" y="423106"/>
                </a:lnTo>
                <a:lnTo>
                  <a:pt x="629352" y="435606"/>
                </a:lnTo>
                <a:lnTo>
                  <a:pt x="168699" y="435606"/>
                </a:lnTo>
                <a:lnTo>
                  <a:pt x="164574" y="436631"/>
                </a:lnTo>
                <a:lnTo>
                  <a:pt x="149024" y="453306"/>
                </a:lnTo>
                <a:lnTo>
                  <a:pt x="148024" y="456406"/>
                </a:lnTo>
                <a:lnTo>
                  <a:pt x="149024" y="460606"/>
                </a:lnTo>
                <a:lnTo>
                  <a:pt x="150099" y="464781"/>
                </a:lnTo>
                <a:lnTo>
                  <a:pt x="152174" y="467906"/>
                </a:lnTo>
                <a:lnTo>
                  <a:pt x="154249" y="472081"/>
                </a:lnTo>
                <a:lnTo>
                  <a:pt x="190449" y="502281"/>
                </a:lnTo>
                <a:lnTo>
                  <a:pt x="231849" y="524181"/>
                </a:lnTo>
                <a:lnTo>
                  <a:pt x="276349" y="537706"/>
                </a:lnTo>
                <a:lnTo>
                  <a:pt x="323999" y="541881"/>
                </a:lnTo>
                <a:lnTo>
                  <a:pt x="566973" y="541881"/>
                </a:lnTo>
                <a:lnTo>
                  <a:pt x="564148" y="545006"/>
                </a:lnTo>
                <a:lnTo>
                  <a:pt x="529998" y="578356"/>
                </a:lnTo>
                <a:lnTo>
                  <a:pt x="491674" y="605456"/>
                </a:lnTo>
                <a:lnTo>
                  <a:pt x="435799" y="632556"/>
                </a:lnTo>
                <a:lnTo>
                  <a:pt x="389224" y="646081"/>
                </a:lnTo>
                <a:lnTo>
                  <a:pt x="340574" y="652356"/>
                </a:lnTo>
                <a:close/>
              </a:path>
              <a:path w="648335" h="652780">
                <a:moveTo>
                  <a:pt x="456499" y="372031"/>
                </a:moveTo>
                <a:lnTo>
                  <a:pt x="191499" y="372031"/>
                </a:lnTo>
                <a:lnTo>
                  <a:pt x="198749" y="371006"/>
                </a:lnTo>
                <a:lnTo>
                  <a:pt x="205999" y="368906"/>
                </a:lnTo>
                <a:lnTo>
                  <a:pt x="228749" y="331359"/>
                </a:lnTo>
                <a:lnTo>
                  <a:pt x="227749" y="323039"/>
                </a:lnTo>
                <a:lnTo>
                  <a:pt x="198749" y="291761"/>
                </a:lnTo>
                <a:lnTo>
                  <a:pt x="191499" y="290739"/>
                </a:lnTo>
                <a:lnTo>
                  <a:pt x="456499" y="290739"/>
                </a:lnTo>
                <a:lnTo>
                  <a:pt x="422324" y="315741"/>
                </a:lnTo>
                <a:lnTo>
                  <a:pt x="419249" y="331359"/>
                </a:lnTo>
                <a:lnTo>
                  <a:pt x="420249" y="339721"/>
                </a:lnTo>
                <a:lnTo>
                  <a:pt x="449249" y="371006"/>
                </a:lnTo>
                <a:lnTo>
                  <a:pt x="456499" y="372031"/>
                </a:lnTo>
                <a:close/>
              </a:path>
              <a:path w="648335" h="652780">
                <a:moveTo>
                  <a:pt x="644386" y="372031"/>
                </a:moveTo>
                <a:lnTo>
                  <a:pt x="456499" y="372031"/>
                </a:lnTo>
                <a:lnTo>
                  <a:pt x="463749" y="371006"/>
                </a:lnTo>
                <a:lnTo>
                  <a:pt x="470999" y="368906"/>
                </a:lnTo>
                <a:lnTo>
                  <a:pt x="493749" y="331359"/>
                </a:lnTo>
                <a:lnTo>
                  <a:pt x="492724" y="323039"/>
                </a:lnTo>
                <a:lnTo>
                  <a:pt x="463749" y="291761"/>
                </a:lnTo>
                <a:lnTo>
                  <a:pt x="456499" y="290739"/>
                </a:lnTo>
                <a:lnTo>
                  <a:pt x="645677" y="290739"/>
                </a:lnTo>
                <a:lnTo>
                  <a:pt x="647998" y="309511"/>
                </a:lnTo>
                <a:lnTo>
                  <a:pt x="647998" y="342836"/>
                </a:lnTo>
                <a:lnTo>
                  <a:pt x="644386" y="372031"/>
                </a:lnTo>
                <a:close/>
              </a:path>
              <a:path w="648335" h="652780">
                <a:moveTo>
                  <a:pt x="323999" y="500206"/>
                </a:moveTo>
                <a:lnTo>
                  <a:pt x="284674" y="497081"/>
                </a:lnTo>
                <a:lnTo>
                  <a:pt x="230824" y="477281"/>
                </a:lnTo>
                <a:lnTo>
                  <a:pt x="198749" y="455406"/>
                </a:lnTo>
                <a:lnTo>
                  <a:pt x="183199" y="441831"/>
                </a:lnTo>
                <a:lnTo>
                  <a:pt x="180099" y="439731"/>
                </a:lnTo>
                <a:lnTo>
                  <a:pt x="176999" y="437681"/>
                </a:lnTo>
                <a:lnTo>
                  <a:pt x="168699" y="435606"/>
                </a:lnTo>
                <a:lnTo>
                  <a:pt x="479249" y="435606"/>
                </a:lnTo>
                <a:lnTo>
                  <a:pt x="470999" y="437681"/>
                </a:lnTo>
                <a:lnTo>
                  <a:pt x="464749" y="441831"/>
                </a:lnTo>
                <a:lnTo>
                  <a:pt x="449249" y="455406"/>
                </a:lnTo>
                <a:lnTo>
                  <a:pt x="433724" y="466831"/>
                </a:lnTo>
                <a:lnTo>
                  <a:pt x="399574" y="485606"/>
                </a:lnTo>
                <a:lnTo>
                  <a:pt x="343674" y="499181"/>
                </a:lnTo>
                <a:lnTo>
                  <a:pt x="323999" y="500206"/>
                </a:lnTo>
                <a:close/>
              </a:path>
              <a:path w="648335" h="652780">
                <a:moveTo>
                  <a:pt x="566973" y="541881"/>
                </a:moveTo>
                <a:lnTo>
                  <a:pt x="323999" y="541881"/>
                </a:lnTo>
                <a:lnTo>
                  <a:pt x="347824" y="540806"/>
                </a:lnTo>
                <a:lnTo>
                  <a:pt x="371599" y="537706"/>
                </a:lnTo>
                <a:lnTo>
                  <a:pt x="416149" y="524181"/>
                </a:lnTo>
                <a:lnTo>
                  <a:pt x="457499" y="502281"/>
                </a:lnTo>
                <a:lnTo>
                  <a:pt x="493749" y="472081"/>
                </a:lnTo>
                <a:lnTo>
                  <a:pt x="495824" y="467906"/>
                </a:lnTo>
                <a:lnTo>
                  <a:pt x="497899" y="464781"/>
                </a:lnTo>
                <a:lnTo>
                  <a:pt x="499974" y="456406"/>
                </a:lnTo>
                <a:lnTo>
                  <a:pt x="498924" y="453306"/>
                </a:lnTo>
                <a:lnTo>
                  <a:pt x="497899" y="449131"/>
                </a:lnTo>
                <a:lnTo>
                  <a:pt x="479249" y="435606"/>
                </a:lnTo>
                <a:lnTo>
                  <a:pt x="629352" y="435606"/>
                </a:lnTo>
                <a:lnTo>
                  <a:pt x="601398" y="494981"/>
                </a:lnTo>
                <a:lnTo>
                  <a:pt x="574498" y="533556"/>
                </a:lnTo>
                <a:lnTo>
                  <a:pt x="566973" y="541881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119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910" y="456597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4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object 3"/>
          <p:cNvSpPr txBox="1"/>
          <p:nvPr/>
        </p:nvSpPr>
        <p:spPr>
          <a:xfrm>
            <a:off x="461420" y="831128"/>
            <a:ext cx="6969467" cy="213199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Applications dédiées aux avocats et comptables : </a:t>
            </a: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3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0953" y="3133445"/>
            <a:ext cx="1728186" cy="1728181"/>
          </a:xfrm>
          <a:prstGeom prst="rect">
            <a:avLst/>
          </a:prstGeom>
        </p:spPr>
      </p:pic>
      <p:grpSp>
        <p:nvGrpSpPr>
          <p:cNvPr id="24" name="object 6"/>
          <p:cNvGrpSpPr/>
          <p:nvPr/>
        </p:nvGrpSpPr>
        <p:grpSpPr>
          <a:xfrm>
            <a:off x="7118219" y="343817"/>
            <a:ext cx="1481691" cy="1077524"/>
            <a:chOff x="2486386" y="2002169"/>
            <a:chExt cx="3356610" cy="2387600"/>
          </a:xfrm>
        </p:grpSpPr>
        <p:pic>
          <p:nvPicPr>
            <p:cNvPr id="25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701" y="3473957"/>
              <a:ext cx="495541" cy="915789"/>
            </a:xfrm>
            <a:prstGeom prst="rect">
              <a:avLst/>
            </a:prstGeom>
          </p:spPr>
        </p:pic>
        <p:pic>
          <p:nvPicPr>
            <p:cNvPr id="26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000" y="3826226"/>
              <a:ext cx="752321" cy="510989"/>
            </a:xfrm>
            <a:prstGeom prst="rect">
              <a:avLst/>
            </a:prstGeom>
          </p:spPr>
        </p:pic>
        <p:pic>
          <p:nvPicPr>
            <p:cNvPr id="27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6386" y="2002169"/>
              <a:ext cx="3356567" cy="2081572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1420" y="1503082"/>
            <a:ext cx="2050558" cy="12809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494" y="3305231"/>
            <a:ext cx="6968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Mise</a:t>
            </a:r>
            <a:r>
              <a:rPr lang="fr-FR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en</a:t>
            </a:r>
            <a:r>
              <a:rPr lang="fr-FR" spc="-45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place</a:t>
            </a:r>
            <a:r>
              <a:rPr lang="fr-FR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d’une application web pour répondre aux besoins des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utilisateurs</a:t>
            </a:r>
            <a:endParaRPr lang="fr-FR" sz="16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3200" y="1503082"/>
            <a:ext cx="2108809" cy="1265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7990" y="1481019"/>
            <a:ext cx="2092963" cy="1280916"/>
          </a:xfrm>
          <a:prstGeom prst="rect">
            <a:avLst/>
          </a:prstGeom>
        </p:spPr>
      </p:pic>
      <p:sp>
        <p:nvSpPr>
          <p:cNvPr id="30" name="object 2"/>
          <p:cNvSpPr txBox="1">
            <a:spLocks/>
          </p:cNvSpPr>
          <p:nvPr/>
        </p:nvSpPr>
        <p:spPr>
          <a:xfrm>
            <a:off x="307236" y="138048"/>
            <a:ext cx="32741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1" name="Connecteur droit 24"/>
          <p:cNvCxnSpPr/>
          <p:nvPr/>
        </p:nvCxnSpPr>
        <p:spPr>
          <a:xfrm>
            <a:off x="357158" y="571486"/>
            <a:ext cx="200026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571472" y="2857502"/>
            <a:ext cx="692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Jarvis-</a:t>
            </a:r>
            <a:r>
              <a:rPr lang="fr-FR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Legal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 Clio                                </a:t>
            </a:r>
            <a:r>
              <a:rPr lang="fr-FR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Lexicata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285720" y="4071948"/>
            <a:ext cx="671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090" marR="180975" indent="-285750">
              <a:spcBef>
                <a:spcPts val="1215"/>
              </a:spcBef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300990" algn="l"/>
              </a:tabLst>
            </a:pP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Dans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ce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cadre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se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situe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notre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projet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au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sein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l’entreprise  E-</a:t>
            </a:r>
            <a:r>
              <a:rPr lang="fr-FR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Tafakna</a:t>
            </a: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fr-FR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13485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0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CADRE GÉNÉRAL DU PROJET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88415" y="2876666"/>
            <a:ext cx="322493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42817" y="1777270"/>
            <a:ext cx="29872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5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4800600" y="2876550"/>
            <a:ext cx="3224931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755002" y="1777154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9315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5072066" y="1000114"/>
            <a:ext cx="2299849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Fondée</a:t>
            </a:r>
            <a:r>
              <a:rPr lang="en-GB" sz="1800" b="0" spc="-10" dirty="0" smtClean="0">
                <a:solidFill>
                  <a:schemeClr val="tx1"/>
                </a:solidFill>
              </a:rPr>
              <a:t>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en</a:t>
            </a:r>
            <a:r>
              <a:rPr lang="en-GB" sz="1800" b="0" spc="-10" dirty="0" smtClean="0">
                <a:solidFill>
                  <a:schemeClr val="tx1"/>
                </a:solidFill>
              </a:rPr>
              <a:t> 2024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072066" y="3000378"/>
            <a:ext cx="3553915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smtClean="0">
                <a:solidFill>
                  <a:schemeClr val="tx1"/>
                </a:solidFill>
              </a:rPr>
              <a:t>Propose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une</a:t>
            </a:r>
            <a:r>
              <a:rPr lang="en-GB" sz="1800" b="0" spc="-10" dirty="0" smtClean="0">
                <a:solidFill>
                  <a:schemeClr val="tx1"/>
                </a:solidFill>
              </a:rPr>
              <a:t> application mobile</a:t>
            </a: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5072066" y="1643056"/>
            <a:ext cx="245033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Située</a:t>
            </a:r>
            <a:r>
              <a:rPr lang="en-GB" sz="1800" b="0" spc="-10" dirty="0" smtClean="0">
                <a:solidFill>
                  <a:schemeClr val="tx1"/>
                </a:solidFill>
              </a:rPr>
              <a:t> à la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Tunisie</a:t>
            </a:r>
            <a:endParaRPr lang="en-GB" sz="1800" b="0" spc="-1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3" y="1022170"/>
            <a:ext cx="4038600" cy="3648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7163" y="3714758"/>
            <a:ext cx="4166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Simplifient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 creation, </a:t>
            </a: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gestion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des </a:t>
            </a: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contrats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et des documents …</a:t>
            </a:r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307237" y="138048"/>
            <a:ext cx="401636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L’organisme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d’accueil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Connecteur droit 24"/>
          <p:cNvCxnSpPr/>
          <p:nvPr/>
        </p:nvCxnSpPr>
        <p:spPr>
          <a:xfrm>
            <a:off x="357158" y="642924"/>
            <a:ext cx="3571900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6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5072066" y="2285998"/>
            <a:ext cx="245033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smtClean="0">
                <a:solidFill>
                  <a:schemeClr val="tx1"/>
                </a:solidFill>
              </a:rPr>
              <a:t>11-12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employés</a:t>
            </a:r>
            <a:endParaRPr lang="en-GB" sz="1800" b="0" spc="-1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45120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4" grpId="0"/>
      <p:bldP spid="27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7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1313" y="3509689"/>
            <a:ext cx="2971800" cy="1440398"/>
          </a:xfrm>
          <a:prstGeom prst="rect">
            <a:avLst/>
          </a:prstGeom>
        </p:spPr>
      </p:pic>
      <p:pic>
        <p:nvPicPr>
          <p:cNvPr id="9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1440" y="1761860"/>
            <a:ext cx="2521086" cy="1976398"/>
          </a:xfrm>
          <a:prstGeom prst="rect">
            <a:avLst/>
          </a:prstGeom>
        </p:spPr>
      </p:pic>
      <p:pic>
        <p:nvPicPr>
          <p:cNvPr id="12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82" y="1686363"/>
            <a:ext cx="2235561" cy="1966260"/>
          </a:xfrm>
          <a:prstGeom prst="rect">
            <a:avLst/>
          </a:prstGeom>
        </p:spPr>
      </p:pic>
      <p:sp>
        <p:nvSpPr>
          <p:cNvPr id="13" name="object 5"/>
          <p:cNvSpPr txBox="1"/>
          <p:nvPr/>
        </p:nvSpPr>
        <p:spPr>
          <a:xfrm>
            <a:off x="3514889" y="2381157"/>
            <a:ext cx="185787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00" spc="-1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2900" spc="-18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2400" b="1" spc="-180" dirty="0" smtClean="0">
                <a:solidFill>
                  <a:schemeClr val="tx1"/>
                </a:solidFill>
                <a:latin typeface="Arial"/>
                <a:cs typeface="Arial"/>
              </a:rPr>
              <a:t>E-TAFAKNA</a:t>
            </a:r>
            <a:endParaRPr sz="24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ight Arrow 39"/>
          <p:cNvSpPr/>
          <p:nvPr/>
        </p:nvSpPr>
        <p:spPr>
          <a:xfrm>
            <a:off x="5532440" y="2512316"/>
            <a:ext cx="421063" cy="328826"/>
          </a:xfrm>
          <a:prstGeom prst="rightArrow">
            <a:avLst>
              <a:gd name="adj1" fmla="val 42291"/>
              <a:gd name="adj2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 Arrow 40"/>
          <p:cNvSpPr/>
          <p:nvPr/>
        </p:nvSpPr>
        <p:spPr>
          <a:xfrm>
            <a:off x="4267200" y="1881228"/>
            <a:ext cx="304800" cy="402258"/>
          </a:xfrm>
          <a:prstGeom prst="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Arrow 41"/>
          <p:cNvSpPr/>
          <p:nvPr/>
        </p:nvSpPr>
        <p:spPr>
          <a:xfrm>
            <a:off x="2951469" y="2489814"/>
            <a:ext cx="421952" cy="262216"/>
          </a:xfrm>
          <a:prstGeom prst="lef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42"/>
          <p:cNvSpPr/>
          <p:nvPr/>
        </p:nvSpPr>
        <p:spPr>
          <a:xfrm>
            <a:off x="4280912" y="2976527"/>
            <a:ext cx="291088" cy="357223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8804" y="692219"/>
            <a:ext cx="1085274" cy="1085274"/>
          </a:xfrm>
          <a:prstGeom prst="rect">
            <a:avLst/>
          </a:prstGeom>
        </p:spPr>
      </p:pic>
      <p:sp>
        <p:nvSpPr>
          <p:cNvPr id="19" name="object 2"/>
          <p:cNvSpPr txBox="1">
            <a:spLocks/>
          </p:cNvSpPr>
          <p:nvPr/>
        </p:nvSpPr>
        <p:spPr>
          <a:xfrm>
            <a:off x="307236" y="138048"/>
            <a:ext cx="44933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Domaines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d’expertises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0" name="Connecteur droit 24"/>
          <p:cNvCxnSpPr/>
          <p:nvPr/>
        </p:nvCxnSpPr>
        <p:spPr>
          <a:xfrm>
            <a:off x="357158" y="642924"/>
            <a:ext cx="3714776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144150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888" y="4614793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8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3" name="object 4"/>
          <p:cNvSpPr txBox="1"/>
          <p:nvPr/>
        </p:nvSpPr>
        <p:spPr>
          <a:xfrm>
            <a:off x="5094276" y="2349594"/>
            <a:ext cx="179354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495" algn="ctr">
              <a:spcBef>
                <a:spcPts val="100"/>
              </a:spcBef>
            </a:pP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tableaux</a:t>
            </a:r>
            <a:r>
              <a:rPr sz="1600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5"/>
          <p:cNvSpPr txBox="1"/>
          <p:nvPr/>
        </p:nvSpPr>
        <p:spPr>
          <a:xfrm>
            <a:off x="32376" y="2359801"/>
            <a:ext cx="227052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6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disperses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organisées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6"/>
          <p:cNvSpPr txBox="1"/>
          <p:nvPr/>
        </p:nvSpPr>
        <p:spPr>
          <a:xfrm>
            <a:off x="136412" y="4355748"/>
            <a:ext cx="224533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 marR="5080" indent="-726440" algn="ctr"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Mauvaise</a:t>
            </a:r>
            <a:r>
              <a:rPr sz="1600" spc="-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interprétation</a:t>
            </a:r>
            <a:endParaRPr lang="fr-FR" sz="1600" spc="-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505" marR="5080" indent="-726440" algn="ctr">
              <a:spcBef>
                <a:spcPts val="100"/>
              </a:spcBef>
            </a:pPr>
            <a:r>
              <a:rPr sz="1600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9"/>
          <p:cNvSpPr/>
          <p:nvPr/>
        </p:nvSpPr>
        <p:spPr>
          <a:xfrm>
            <a:off x="2302899" y="3890702"/>
            <a:ext cx="1163542" cy="384810"/>
          </a:xfrm>
          <a:custGeom>
            <a:avLst/>
            <a:gdLst/>
            <a:ahLst/>
            <a:cxnLst/>
            <a:rect l="l" t="t" r="r" b="b"/>
            <a:pathLst>
              <a:path w="460375" h="384810">
                <a:moveTo>
                  <a:pt x="267624" y="384724"/>
                </a:moveTo>
                <a:lnTo>
                  <a:pt x="267624" y="288549"/>
                </a:lnTo>
                <a:lnTo>
                  <a:pt x="0" y="288549"/>
                </a:lnTo>
                <a:lnTo>
                  <a:pt x="0" y="96174"/>
                </a:lnTo>
                <a:lnTo>
                  <a:pt x="267624" y="96174"/>
                </a:lnTo>
                <a:lnTo>
                  <a:pt x="267624" y="0"/>
                </a:lnTo>
                <a:lnTo>
                  <a:pt x="459974" y="192374"/>
                </a:lnTo>
                <a:lnTo>
                  <a:pt x="267624" y="3847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9" name="object 10"/>
          <p:cNvSpPr txBox="1"/>
          <p:nvPr/>
        </p:nvSpPr>
        <p:spPr>
          <a:xfrm>
            <a:off x="2411003" y="2359801"/>
            <a:ext cx="234150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la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réunions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977" y="3145632"/>
            <a:ext cx="1242017" cy="1176422"/>
          </a:xfrm>
          <a:prstGeom prst="rect">
            <a:avLst/>
          </a:prstGeom>
        </p:spPr>
      </p:pic>
      <p:pic>
        <p:nvPicPr>
          <p:cNvPr id="72" name="object 18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4011" y="873219"/>
            <a:ext cx="1809209" cy="1187324"/>
          </a:xfrm>
          <a:prstGeom prst="rect">
            <a:avLst/>
          </a:prstGeom>
        </p:spPr>
      </p:pic>
      <p:sp>
        <p:nvSpPr>
          <p:cNvPr id="74" name="object 20"/>
          <p:cNvSpPr/>
          <p:nvPr/>
        </p:nvSpPr>
        <p:spPr>
          <a:xfrm>
            <a:off x="3840790" y="3295804"/>
            <a:ext cx="4751705" cy="1419225"/>
          </a:xfrm>
          <a:custGeom>
            <a:avLst/>
            <a:gdLst/>
            <a:ahLst/>
            <a:cxnLst/>
            <a:rect l="l" t="t" r="r" b="b"/>
            <a:pathLst>
              <a:path w="4751705" h="1419225">
                <a:moveTo>
                  <a:pt x="0" y="236524"/>
                </a:moveTo>
                <a:lnTo>
                  <a:pt x="4805" y="188857"/>
                </a:lnTo>
                <a:lnTo>
                  <a:pt x="18588" y="144460"/>
                </a:lnTo>
                <a:lnTo>
                  <a:pt x="40397" y="104283"/>
                </a:lnTo>
                <a:lnTo>
                  <a:pt x="69281" y="69277"/>
                </a:lnTo>
                <a:lnTo>
                  <a:pt x="104289" y="40395"/>
                </a:lnTo>
                <a:lnTo>
                  <a:pt x="144470" y="18587"/>
                </a:lnTo>
                <a:lnTo>
                  <a:pt x="188874" y="4805"/>
                </a:lnTo>
                <a:lnTo>
                  <a:pt x="236549" y="0"/>
                </a:lnTo>
                <a:lnTo>
                  <a:pt x="4514665" y="0"/>
                </a:lnTo>
                <a:lnTo>
                  <a:pt x="4561024" y="4587"/>
                </a:lnTo>
                <a:lnTo>
                  <a:pt x="4605181" y="18006"/>
                </a:lnTo>
                <a:lnTo>
                  <a:pt x="4645893" y="39740"/>
                </a:lnTo>
                <a:lnTo>
                  <a:pt x="4681915" y="69274"/>
                </a:lnTo>
                <a:lnTo>
                  <a:pt x="4711464" y="105297"/>
                </a:lnTo>
                <a:lnTo>
                  <a:pt x="4733206" y="146009"/>
                </a:lnTo>
                <a:lnTo>
                  <a:pt x="4746627" y="190166"/>
                </a:lnTo>
                <a:lnTo>
                  <a:pt x="4751215" y="236524"/>
                </a:lnTo>
                <a:lnTo>
                  <a:pt x="4751215" y="1182647"/>
                </a:lnTo>
                <a:lnTo>
                  <a:pt x="4746409" y="1230314"/>
                </a:lnTo>
                <a:lnTo>
                  <a:pt x="4732627" y="1274711"/>
                </a:lnTo>
                <a:lnTo>
                  <a:pt x="4710818" y="1314888"/>
                </a:lnTo>
                <a:lnTo>
                  <a:pt x="4681934" y="1349894"/>
                </a:lnTo>
                <a:lnTo>
                  <a:pt x="4646926" y="1378776"/>
                </a:lnTo>
                <a:lnTo>
                  <a:pt x="4606744" y="1400584"/>
                </a:lnTo>
                <a:lnTo>
                  <a:pt x="4562340" y="1414366"/>
                </a:lnTo>
                <a:lnTo>
                  <a:pt x="4514665" y="1419172"/>
                </a:lnTo>
                <a:lnTo>
                  <a:pt x="236549" y="1419172"/>
                </a:lnTo>
                <a:lnTo>
                  <a:pt x="188874" y="1414366"/>
                </a:lnTo>
                <a:lnTo>
                  <a:pt x="144470" y="1400584"/>
                </a:lnTo>
                <a:lnTo>
                  <a:pt x="104289" y="1378776"/>
                </a:lnTo>
                <a:lnTo>
                  <a:pt x="69281" y="1349894"/>
                </a:lnTo>
                <a:lnTo>
                  <a:pt x="40397" y="1314888"/>
                </a:lnTo>
                <a:lnTo>
                  <a:pt x="18588" y="1274711"/>
                </a:lnTo>
                <a:lnTo>
                  <a:pt x="4805" y="1230314"/>
                </a:lnTo>
                <a:lnTo>
                  <a:pt x="0" y="1182647"/>
                </a:lnTo>
                <a:lnTo>
                  <a:pt x="0" y="2365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5" name="object 21"/>
          <p:cNvSpPr txBox="1"/>
          <p:nvPr/>
        </p:nvSpPr>
        <p:spPr>
          <a:xfrm>
            <a:off x="3926314" y="3435309"/>
            <a:ext cx="4453890" cy="10765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Nécessité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l’amélioration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b="1" spc="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visibilité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réunions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264" y="1035511"/>
            <a:ext cx="852231" cy="926856"/>
          </a:xfrm>
          <a:prstGeom prst="rect">
            <a:avLst/>
          </a:prstGeom>
        </p:spPr>
      </p:pic>
      <p:pic>
        <p:nvPicPr>
          <p:cNvPr id="77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025" y="811552"/>
            <a:ext cx="1412377" cy="1362645"/>
          </a:xfrm>
          <a:prstGeom prst="rect">
            <a:avLst/>
          </a:prstGeom>
        </p:spPr>
      </p:pic>
      <p:pic>
        <p:nvPicPr>
          <p:cNvPr id="78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65508" y="833017"/>
            <a:ext cx="1522542" cy="1273284"/>
          </a:xfrm>
          <a:prstGeom prst="rect">
            <a:avLst/>
          </a:prstGeom>
        </p:spPr>
      </p:pic>
      <p:pic>
        <p:nvPicPr>
          <p:cNvPr id="80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64011" y="4105067"/>
            <a:ext cx="403186" cy="419540"/>
          </a:xfrm>
          <a:prstGeom prst="rect">
            <a:avLst/>
          </a:prstGeom>
        </p:spPr>
      </p:pic>
      <p:pic>
        <p:nvPicPr>
          <p:cNvPr id="102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26114" y="804371"/>
            <a:ext cx="1427679" cy="1414101"/>
          </a:xfrm>
          <a:prstGeom prst="rect">
            <a:avLst/>
          </a:prstGeom>
        </p:spPr>
      </p:pic>
      <p:pic>
        <p:nvPicPr>
          <p:cNvPr id="103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87797" y="804570"/>
            <a:ext cx="1500253" cy="1382443"/>
          </a:xfrm>
          <a:prstGeom prst="rect">
            <a:avLst/>
          </a:prstGeom>
        </p:spPr>
      </p:pic>
      <p:sp>
        <p:nvSpPr>
          <p:cNvPr id="26" name="object 2"/>
          <p:cNvSpPr txBox="1">
            <a:spLocks/>
          </p:cNvSpPr>
          <p:nvPr/>
        </p:nvSpPr>
        <p:spPr>
          <a:xfrm>
            <a:off x="307237" y="138048"/>
            <a:ext cx="27525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Problématique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7" name="Connecteur droit 24"/>
          <p:cNvCxnSpPr/>
          <p:nvPr/>
        </p:nvCxnSpPr>
        <p:spPr>
          <a:xfrm flipV="1">
            <a:off x="428596" y="642924"/>
            <a:ext cx="2214578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8692" y="1055885"/>
            <a:ext cx="1096548" cy="1096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29585" y="2269744"/>
            <a:ext cx="1578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3495" algn="ctr">
              <a:lnSpc>
                <a:spcPct val="150000"/>
              </a:lnSpc>
              <a:spcBef>
                <a:spcPts val="100"/>
              </a:spcBef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 de chat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0777" y="869738"/>
            <a:ext cx="1412377" cy="13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5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8" grpId="0" animBg="1"/>
      <p:bldP spid="69" grpId="0"/>
      <p:bldP spid="74" grpId="0" animBg="1"/>
      <p:bldP spid="75" grpId="0" animBg="1"/>
      <p:bldP spid="2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7" y="138048"/>
            <a:ext cx="1808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2034296" y="780383"/>
            <a:ext cx="710970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web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permettant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aux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avocats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comptables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d’accéder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facilement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des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essentielles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542775" y="1833638"/>
            <a:ext cx="2483538" cy="70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Visibilité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détaillée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reunions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programmées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1993" y="4273038"/>
            <a:ext cx="1030553" cy="695574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1981200" y="830505"/>
            <a:ext cx="6883767" cy="732979"/>
          </a:xfrm>
          <a:custGeom>
            <a:avLst/>
            <a:gdLst/>
            <a:ahLst/>
            <a:cxnLst/>
            <a:rect l="l" t="t" r="r" b="b"/>
            <a:pathLst>
              <a:path w="6480809" h="829944">
                <a:moveTo>
                  <a:pt x="0" y="138284"/>
                </a:moveTo>
                <a:lnTo>
                  <a:pt x="7049" y="94576"/>
                </a:lnTo>
                <a:lnTo>
                  <a:pt x="26680" y="56615"/>
                </a:lnTo>
                <a:lnTo>
                  <a:pt x="56615" y="26680"/>
                </a:lnTo>
                <a:lnTo>
                  <a:pt x="94576" y="7049"/>
                </a:lnTo>
                <a:lnTo>
                  <a:pt x="138284" y="0"/>
                </a:lnTo>
                <a:lnTo>
                  <a:pt x="6342412" y="0"/>
                </a:lnTo>
                <a:lnTo>
                  <a:pt x="6395333" y="10525"/>
                </a:lnTo>
                <a:lnTo>
                  <a:pt x="6440212" y="40502"/>
                </a:lnTo>
                <a:lnTo>
                  <a:pt x="6470183" y="85365"/>
                </a:lnTo>
                <a:lnTo>
                  <a:pt x="6480711" y="138284"/>
                </a:lnTo>
                <a:lnTo>
                  <a:pt x="6480711" y="691413"/>
                </a:lnTo>
                <a:lnTo>
                  <a:pt x="6473660" y="735122"/>
                </a:lnTo>
                <a:lnTo>
                  <a:pt x="6454026" y="773082"/>
                </a:lnTo>
                <a:lnTo>
                  <a:pt x="6424087" y="803017"/>
                </a:lnTo>
                <a:lnTo>
                  <a:pt x="6386123" y="822648"/>
                </a:lnTo>
                <a:lnTo>
                  <a:pt x="6342412" y="829698"/>
                </a:lnTo>
                <a:lnTo>
                  <a:pt x="138284" y="829698"/>
                </a:lnTo>
                <a:lnTo>
                  <a:pt x="94576" y="822648"/>
                </a:lnTo>
                <a:lnTo>
                  <a:pt x="56615" y="803017"/>
                </a:lnTo>
                <a:lnTo>
                  <a:pt x="26680" y="773082"/>
                </a:lnTo>
                <a:lnTo>
                  <a:pt x="7049" y="735122"/>
                </a:lnTo>
                <a:lnTo>
                  <a:pt x="0" y="691413"/>
                </a:lnTo>
                <a:lnTo>
                  <a:pt x="0" y="138284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532150" y="1840331"/>
            <a:ext cx="23352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temps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réel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disponibilité</a:t>
            </a:r>
            <a:r>
              <a:rPr sz="1600" spc="-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tout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temps.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6078342" y="1840331"/>
            <a:ext cx="2647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Rassembler les avis d’experts sur un sujet spécifique</a:t>
            </a:r>
          </a:p>
        </p:txBody>
      </p:sp>
      <p:sp>
        <p:nvSpPr>
          <p:cNvPr id="15" name="object 16"/>
          <p:cNvSpPr txBox="1"/>
          <p:nvPr/>
        </p:nvSpPr>
        <p:spPr>
          <a:xfrm>
            <a:off x="4806094" y="3552549"/>
            <a:ext cx="28139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50000"/>
              </a:lnSpc>
              <a:spcBef>
                <a:spcPts val="100"/>
              </a:spcBef>
            </a:pP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sécurisé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rapide</a:t>
            </a:r>
            <a:r>
              <a:rPr lang="en-GB"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 documents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spécifiques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1132" y="2689009"/>
            <a:ext cx="841323" cy="841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2973" y="2708096"/>
            <a:ext cx="842962" cy="839216"/>
          </a:xfrm>
          <a:prstGeom prst="rect">
            <a:avLst/>
          </a:prstGeom>
        </p:spPr>
      </p:pic>
      <p:sp>
        <p:nvSpPr>
          <p:cNvPr id="18" name="object 16"/>
          <p:cNvSpPr txBox="1"/>
          <p:nvPr/>
        </p:nvSpPr>
        <p:spPr>
          <a:xfrm>
            <a:off x="1476422" y="3545024"/>
            <a:ext cx="309557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50000"/>
              </a:lnSpc>
              <a:spcBef>
                <a:spcPts val="100"/>
              </a:spcBef>
            </a:pP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Facilité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interpretations  des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0156" y="4215327"/>
            <a:ext cx="810996" cy="8109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3555" y="2510006"/>
            <a:ext cx="1020348" cy="1020348"/>
          </a:xfrm>
          <a:prstGeom prst="rect">
            <a:avLst/>
          </a:prstGeom>
        </p:spPr>
      </p:pic>
      <p:cxnSp>
        <p:nvCxnSpPr>
          <p:cNvPr id="21" name="Connecteur droit 24"/>
          <p:cNvCxnSpPr/>
          <p:nvPr/>
        </p:nvCxnSpPr>
        <p:spPr>
          <a:xfrm>
            <a:off x="357158" y="571486"/>
            <a:ext cx="128588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bject 9"/>
          <p:cNvSpPr/>
          <p:nvPr/>
        </p:nvSpPr>
        <p:spPr>
          <a:xfrm>
            <a:off x="663861" y="1003044"/>
            <a:ext cx="1163542" cy="384810"/>
          </a:xfrm>
          <a:custGeom>
            <a:avLst/>
            <a:gdLst/>
            <a:ahLst/>
            <a:cxnLst/>
            <a:rect l="l" t="t" r="r" b="b"/>
            <a:pathLst>
              <a:path w="460375" h="384810">
                <a:moveTo>
                  <a:pt x="267624" y="384724"/>
                </a:moveTo>
                <a:lnTo>
                  <a:pt x="267624" y="288549"/>
                </a:lnTo>
                <a:lnTo>
                  <a:pt x="0" y="288549"/>
                </a:lnTo>
                <a:lnTo>
                  <a:pt x="0" y="96174"/>
                </a:lnTo>
                <a:lnTo>
                  <a:pt x="267624" y="96174"/>
                </a:lnTo>
                <a:lnTo>
                  <a:pt x="267624" y="0"/>
                </a:lnTo>
                <a:lnTo>
                  <a:pt x="459974" y="192374"/>
                </a:lnTo>
                <a:lnTo>
                  <a:pt x="267624" y="3847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Espace réservé du numéro de diapositive 4">
            <a:extLst>
              <a:ext uri="{FF2B5EF4-FFF2-40B4-BE49-F238E27FC236}">
                <a16:creationId xmlns:a16="http://schemas.microsoft.com/office/drawing/2014/main" xmlns="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760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 animBg="1"/>
      <p:bldP spid="13" grpId="0"/>
      <p:bldP spid="14" grpId="0"/>
      <p:bldP spid="15" grpId="0"/>
      <p:bldP spid="18" grpId="0"/>
      <p:bldP spid="2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7107</TotalTime>
  <Words>817</Words>
  <Application>Microsoft Office PowerPoint</Application>
  <PresentationFormat>Affichage à l'écran (16:9)</PresentationFormat>
  <Paragraphs>174</Paragraphs>
  <Slides>34</Slides>
  <Notes>15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Thème Office</vt:lpstr>
      <vt:lpstr>Création d'un système complet de gestion de données et d'interface utilisateur pour les experts travaillant sur la plateforme E-Tafakna 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2021</dc:creator>
  <cp:lastModifiedBy>2021</cp:lastModifiedBy>
  <cp:revision>159</cp:revision>
  <dcterms:created xsi:type="dcterms:W3CDTF">2024-06-07T08:20:28Z</dcterms:created>
  <dcterms:modified xsi:type="dcterms:W3CDTF">2024-06-28T22:32:53Z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2024-06-07T00:00:00Z</vt:filetime>
  </property>
  <property fmtid="{D5CDD505-2E9C-101B-9397-08002B2CF9AE}" pid="4" name="Producer">
    <vt:lpwstr>3-Heights(TM) PDF Security Shell 4.8.25.2 (http://www.pdf-tools.com)</vt:lpwstr>
  </property>
</Properties>
</file>